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67" r:id="rId2"/>
    <p:sldId id="268" r:id="rId3"/>
    <p:sldId id="302" r:id="rId4"/>
    <p:sldId id="30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69" r:id="rId19"/>
    <p:sldId id="297" r:id="rId20"/>
    <p:sldId id="295" r:id="rId21"/>
    <p:sldId id="298" r:id="rId22"/>
    <p:sldId id="306" r:id="rId23"/>
    <p:sldId id="307" r:id="rId24"/>
    <p:sldId id="270" r:id="rId25"/>
    <p:sldId id="308" r:id="rId26"/>
    <p:sldId id="309" r:id="rId27"/>
    <p:sldId id="274" r:id="rId28"/>
    <p:sldId id="310" r:id="rId29"/>
    <p:sldId id="305" r:id="rId30"/>
    <p:sldId id="299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A4A"/>
    <a:srgbClr val="B74919"/>
    <a:srgbClr val="313F49"/>
    <a:srgbClr val="404F64"/>
    <a:srgbClr val="F29D04"/>
    <a:srgbClr val="F68A00"/>
    <a:srgbClr val="FEF3D2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10" autoAdjust="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025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146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821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345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352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263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768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75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410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26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326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183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348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矩形 438"/>
          <p:cNvSpPr/>
          <p:nvPr userDrawn="1"/>
        </p:nvSpPr>
        <p:spPr>
          <a:xfrm>
            <a:off x="1" y="0"/>
            <a:ext cx="12192000" cy="6863542"/>
          </a:xfrm>
          <a:prstGeom prst="rect">
            <a:avLst/>
          </a:prstGeom>
          <a:blipFill dpi="0" rotWithShape="1">
            <a:blip r:embed="rId2">
              <a:alphaModFix amt="3000"/>
            </a:blip>
            <a:srcRect/>
            <a:stretch>
              <a:fillRect t="-39501" b="-395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矩形 440"/>
          <p:cNvSpPr/>
          <p:nvPr userDrawn="1"/>
        </p:nvSpPr>
        <p:spPr>
          <a:xfrm>
            <a:off x="1" y="0"/>
            <a:ext cx="12191999" cy="6863542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6296" r="-62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Rectangle 409"/>
          <p:cNvSpPr>
            <a:spLocks noChangeArrowheads="1"/>
          </p:cNvSpPr>
          <p:nvPr userDrawn="1"/>
        </p:nvSpPr>
        <p:spPr bwMode="auto">
          <a:xfrm>
            <a:off x="2343150" y="1723870"/>
            <a:ext cx="7377113" cy="3048000"/>
          </a:xfrm>
          <a:prstGeom prst="wedgeRectCallout">
            <a:avLst>
              <a:gd name="adj1" fmla="val 2393"/>
              <a:gd name="adj2" fmla="val 59296"/>
            </a:avLst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328644" y="2364433"/>
            <a:ext cx="7366508" cy="446087"/>
          </a:xfrm>
        </p:spPr>
        <p:txBody>
          <a:bodyPr anchor="b">
            <a:normAutofit/>
          </a:bodyPr>
          <a:lstStyle>
            <a:lvl1pPr marL="0" marR="0" indent="0" algn="ct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2340915" y="2826931"/>
            <a:ext cx="7366506" cy="1143819"/>
          </a:xfrm>
        </p:spPr>
        <p:txBody>
          <a:bodyPr anchor="b">
            <a:normAutofit/>
          </a:bodyPr>
          <a:lstStyle>
            <a:lvl1pPr algn="ctr">
              <a:defRPr sz="3600" b="1" spc="300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43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960952" y="2217953"/>
            <a:ext cx="8270096" cy="804151"/>
          </a:xfrm>
          <a:noFill/>
        </p:spPr>
        <p:txBody>
          <a:bodyPr anchor="b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1960952" y="3065104"/>
            <a:ext cx="8270096" cy="1082874"/>
          </a:xfrm>
          <a:noFill/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 smtClean="0"/>
              <a:t>Edit Master text styles</a:t>
            </a:r>
            <a:endParaRPr lang="en-US" altLang="zh-CN" dirty="0"/>
          </a:p>
        </p:txBody>
      </p:sp>
      <p:sp>
        <p:nvSpPr>
          <p:cNvPr id="216" name="矩形 215"/>
          <p:cNvSpPr/>
          <p:nvPr userDrawn="1"/>
        </p:nvSpPr>
        <p:spPr>
          <a:xfrm>
            <a:off x="0" y="5044440"/>
            <a:ext cx="12192000" cy="1929765"/>
          </a:xfrm>
          <a:prstGeom prst="rect">
            <a:avLst/>
          </a:prstGeom>
          <a:blipFill dpi="0" rotWithShape="1">
            <a:blip r:embed="rId2">
              <a:alphaModFix amt="6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7634" r="-763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By </a:t>
            </a:r>
            <a:r>
              <a:rPr lang="en-US" altLang="zh-CN" dirty="0" err="1" smtClean="0"/>
              <a:t>Zongcheng</a:t>
            </a:r>
            <a:r>
              <a:rPr lang="en-US" altLang="zh-CN" dirty="0" smtClean="0"/>
              <a:t> Li @</a:t>
            </a:r>
            <a:r>
              <a:rPr lang="en-US" altLang="zh-CN" dirty="0" err="1" smtClean="0"/>
              <a:t>LLLab</a:t>
            </a:r>
            <a:endParaRPr lang="zh-CN" altLang="en-US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By </a:t>
            </a:r>
            <a:r>
              <a:rPr lang="en-US" altLang="zh-CN" dirty="0" err="1" smtClean="0"/>
              <a:t>Zongcheng</a:t>
            </a:r>
            <a:r>
              <a:rPr lang="en-US" altLang="zh-CN" dirty="0" smtClean="0"/>
              <a:t> Li @</a:t>
            </a:r>
            <a:r>
              <a:rPr lang="en-US" altLang="zh-CN" dirty="0" err="1" smtClean="0"/>
              <a:t>LLLab</a:t>
            </a:r>
            <a:endParaRPr lang="zh-CN" altLang="en-US" dirty="0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1" y="0"/>
            <a:ext cx="12192000" cy="6863542"/>
          </a:xfrm>
          <a:prstGeom prst="rect">
            <a:avLst/>
          </a:prstGeom>
          <a:blipFill dpi="0" rotWithShape="1">
            <a:blip r:embed="rId2">
              <a:alphaModFix amt="3000"/>
            </a:blip>
            <a:srcRect/>
            <a:stretch>
              <a:fillRect t="-39501" b="-395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 userDrawn="1"/>
        </p:nvSpPr>
        <p:spPr>
          <a:xfrm>
            <a:off x="3810000" y="0"/>
            <a:ext cx="8382000" cy="6863542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t="-7785" b="-77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409"/>
          <p:cNvSpPr>
            <a:spLocks noChangeArrowheads="1"/>
          </p:cNvSpPr>
          <p:nvPr userDrawn="1"/>
        </p:nvSpPr>
        <p:spPr bwMode="auto">
          <a:xfrm>
            <a:off x="669924" y="2187444"/>
            <a:ext cx="4944205" cy="2042796"/>
          </a:xfrm>
          <a:prstGeom prst="wedgeRectCallout">
            <a:avLst>
              <a:gd name="adj1" fmla="val 37945"/>
              <a:gd name="adj2" fmla="val 6538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5" y="2352694"/>
            <a:ext cx="472503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smtClean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69925" y="3603735"/>
            <a:ext cx="472503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 smtClean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69925" y="3919369"/>
            <a:ext cx="472503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 smtClean="0"/>
              <a:t>Data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A528F"/>
              </a:buClr>
              <a:buSzPts val="2800"/>
              <a:buNone/>
              <a:defRPr>
                <a:solidFill>
                  <a:srgbClr val="2A528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25667" y="1565567"/>
            <a:ext cx="116904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 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090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 smtClean="0"/>
              <a:t>By </a:t>
            </a:r>
            <a:r>
              <a:rPr lang="en-US" altLang="zh-CN" dirty="0" err="1" smtClean="0"/>
              <a:t>Zongcheng</a:t>
            </a:r>
            <a:r>
              <a:rPr lang="en-US" altLang="zh-CN" dirty="0" smtClean="0"/>
              <a:t> Li @</a:t>
            </a:r>
            <a:r>
              <a:rPr lang="en-US" altLang="zh-CN" dirty="0" err="1" smtClean="0"/>
              <a:t>LLLab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4" r:id="rId4"/>
    <p:sldLayoutId id="2147483655" r:id="rId5"/>
    <p:sldLayoutId id="2147483661" r:id="rId6"/>
    <p:sldLayoutId id="2147483663" r:id="rId7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omKfikWlx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zhuanlan.zhihu.com/p/2070268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328644" y="3719738"/>
            <a:ext cx="7366508" cy="446087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sym typeface="+mn-lt"/>
              </a:rPr>
              <a:t>2018/06/18</a:t>
            </a:r>
            <a:endParaRPr lang="en-US" altLang="zh-CN" sz="1800" dirty="0" smtClean="0"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340915" y="2575919"/>
            <a:ext cx="7366506" cy="1143819"/>
          </a:xfrm>
        </p:spPr>
        <p:txBody>
          <a:bodyPr>
            <a:normAutofit/>
          </a:bodyPr>
          <a:lstStyle/>
          <a:p>
            <a:r>
              <a:rPr lang="en-US" altLang="zh-CN" sz="3200" spc="0" dirty="0"/>
              <a:t> Introduction to single-cell RNA-</a:t>
            </a:r>
            <a:r>
              <a:rPr lang="en-US" altLang="zh-CN" sz="3200" spc="0" dirty="0" err="1"/>
              <a:t>seq</a:t>
            </a:r>
            <a:endParaRPr lang="zh-CN" altLang="en-US" sz="4800" spc="0" dirty="0"/>
          </a:p>
        </p:txBody>
      </p:sp>
      <p:sp>
        <p:nvSpPr>
          <p:cNvPr id="2" name="矩形 1"/>
          <p:cNvSpPr/>
          <p:nvPr/>
        </p:nvSpPr>
        <p:spPr>
          <a:xfrm>
            <a:off x="609600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/>
              <a:t>https://hemberg-lab.github.io/scRNA.seq.course/introduction-to-single-cell-rna-seq.html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379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303" name="Shape 303"/>
          <p:cNvSpPr txBox="1"/>
          <p:nvPr/>
        </p:nvSpPr>
        <p:spPr>
          <a:xfrm>
            <a:off x="3318000" y="1053867"/>
            <a:ext cx="21280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Single End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04" name="Shape 304"/>
          <p:cNvSpPr txBox="1"/>
          <p:nvPr/>
        </p:nvSpPr>
        <p:spPr>
          <a:xfrm>
            <a:off x="7178800" y="1155467"/>
            <a:ext cx="21280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Paired End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4828800" y="740100"/>
            <a:ext cx="3202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CC0000"/>
                </a:solidFill>
              </a:rPr>
              <a:t>Grafted Flow Cell</a:t>
            </a:r>
            <a:endParaRPr sz="2400" dirty="0">
              <a:solidFill>
                <a:srgbClr val="CC0000"/>
              </a:solidFill>
            </a:endParaRPr>
          </a:p>
        </p:txBody>
      </p:sp>
      <p:pic>
        <p:nvPicPr>
          <p:cNvPr id="306" name="Shape 306" descr="PEchem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500" y="1568451"/>
            <a:ext cx="54610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 descr="PEchem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900" y="3860800"/>
            <a:ext cx="8204200" cy="27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>
            <a:off x="3459233" y="3354000"/>
            <a:ext cx="57776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CC0000"/>
                </a:solidFill>
              </a:rPr>
              <a:t>Cluster Generation: Initial Extension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1427233" y="2744400"/>
            <a:ext cx="96872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>
                <a:solidFill>
                  <a:srgbClr val="2A528F"/>
                </a:solidFill>
              </a:rPr>
              <a:t>Linearization: </a:t>
            </a:r>
            <a:r>
              <a:rPr lang="en" sz="2000">
                <a:solidFill>
                  <a:srgbClr val="CC0000"/>
                </a:solidFill>
              </a:rPr>
              <a:t>           </a:t>
            </a:r>
            <a:r>
              <a:rPr lang="en" sz="2000"/>
              <a:t>periodate                                   two different enzymes</a:t>
            </a:r>
            <a:endParaRPr sz="2000" dirty="0"/>
          </a:p>
        </p:txBody>
      </p:sp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3140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467"/>
              <a:t>Paired End Chemistry: Step I</a:t>
            </a:r>
            <a:endParaRPr sz="3467"/>
          </a:p>
        </p:txBody>
      </p:sp>
    </p:spTree>
    <p:extLst>
      <p:ext uri="{BB962C8B-B14F-4D97-AF65-F5344CB8AC3E}">
        <p14:creationId xmlns:p14="http://schemas.microsoft.com/office/powerpoint/2010/main" val="1142621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316" name="Shape 316"/>
          <p:cNvSpPr txBox="1"/>
          <p:nvPr/>
        </p:nvSpPr>
        <p:spPr>
          <a:xfrm>
            <a:off x="3154433" y="814000"/>
            <a:ext cx="4846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CC0000"/>
                </a:solidFill>
              </a:rPr>
              <a:t>Cluster Generation: Amplification</a:t>
            </a:r>
            <a:endParaRPr sz="2400" dirty="0">
              <a:solidFill>
                <a:srgbClr val="CC0000"/>
              </a:solidFill>
            </a:endParaRPr>
          </a:p>
        </p:txBody>
      </p:sp>
      <p:pic>
        <p:nvPicPr>
          <p:cNvPr id="317" name="Shape 317" descr="PEchem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566" y="1391835"/>
            <a:ext cx="7408133" cy="508818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3140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467" dirty="0"/>
              <a:t>Paired End Chemistry: Step II</a:t>
            </a:r>
            <a:endParaRPr sz="3467" dirty="0"/>
          </a:p>
        </p:txBody>
      </p:sp>
    </p:spTree>
    <p:extLst>
      <p:ext uri="{BB962C8B-B14F-4D97-AF65-F5344CB8AC3E}">
        <p14:creationId xmlns:p14="http://schemas.microsoft.com/office/powerpoint/2010/main" val="833011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324" name="Shape 324"/>
          <p:cNvSpPr txBox="1"/>
          <p:nvPr/>
        </p:nvSpPr>
        <p:spPr>
          <a:xfrm>
            <a:off x="3459233" y="1220400"/>
            <a:ext cx="4846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CC0000"/>
                </a:solidFill>
              </a:rPr>
              <a:t>Cluster Generation: Linearization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325" name="Shape 325" descr="PEchem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600" y="2330451"/>
            <a:ext cx="83820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3140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467"/>
              <a:t>Paired End Chemistry: Step III</a:t>
            </a:r>
            <a:endParaRPr sz="3467"/>
          </a:p>
        </p:txBody>
      </p:sp>
      <p:sp>
        <p:nvSpPr>
          <p:cNvPr id="2" name="矩形 1"/>
          <p:cNvSpPr/>
          <p:nvPr/>
        </p:nvSpPr>
        <p:spPr>
          <a:xfrm>
            <a:off x="5483629" y="575057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双脱氧核苷酸是</a:t>
            </a:r>
            <a:r>
              <a:rPr lang="en-US" altLang="zh-CN" sz="1200" dirty="0"/>
              <a:t>DNA</a:t>
            </a:r>
            <a:r>
              <a:rPr lang="zh-CN" altLang="en-US" sz="1200" dirty="0"/>
              <a:t>聚合酶的链终止性抑制剂，应用于</a:t>
            </a:r>
            <a:r>
              <a:rPr lang="en-US" altLang="zh-CN" sz="1200" dirty="0"/>
              <a:t>DNA</a:t>
            </a:r>
            <a:r>
              <a:rPr lang="zh-CN" altLang="en-US" sz="1200" dirty="0"/>
              <a:t>测序桑格法。这些核苷酸亦被称为</a:t>
            </a:r>
            <a:r>
              <a:rPr lang="en-US" altLang="zh-CN" sz="1200" dirty="0"/>
              <a:t>2',3'-</a:t>
            </a:r>
            <a:r>
              <a:rPr lang="zh-CN" altLang="en-US" sz="1200" dirty="0"/>
              <a:t>双脱氧核苷酸，常备简写为</a:t>
            </a:r>
            <a:r>
              <a:rPr lang="en-US" altLang="zh-CN" sz="1200" dirty="0" err="1"/>
              <a:t>ddNTPs</a:t>
            </a:r>
            <a:r>
              <a:rPr lang="zh-CN" altLang="en-US" sz="12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9838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sp>
        <p:nvSpPr>
          <p:cNvPr id="332" name="Shape 332"/>
          <p:cNvSpPr txBox="1"/>
          <p:nvPr/>
        </p:nvSpPr>
        <p:spPr>
          <a:xfrm>
            <a:off x="4983233" y="814000"/>
            <a:ext cx="4846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CC0000"/>
                </a:solidFill>
              </a:rPr>
              <a:t>Sequencing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333" name="Shape 333" descr="PEchem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551" y="1409700"/>
            <a:ext cx="8216900" cy="50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3140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467"/>
              <a:t>Paired End Chemistry: Step IV</a:t>
            </a:r>
            <a:endParaRPr sz="3467"/>
          </a:p>
        </p:txBody>
      </p:sp>
    </p:spTree>
    <p:extLst>
      <p:ext uri="{BB962C8B-B14F-4D97-AF65-F5344CB8AC3E}">
        <p14:creationId xmlns:p14="http://schemas.microsoft.com/office/powerpoint/2010/main" val="63479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3140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Sequence Format: FASTQ</a:t>
            </a:r>
            <a:endParaRPr/>
          </a:p>
        </p:txBody>
      </p:sp>
      <p:sp>
        <p:nvSpPr>
          <p:cNvPr id="348" name="Shape 3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349" name="Shape 349"/>
          <p:cNvSpPr txBox="1"/>
          <p:nvPr/>
        </p:nvSpPr>
        <p:spPr>
          <a:xfrm>
            <a:off x="450141" y="1038908"/>
            <a:ext cx="10726800" cy="2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00" dirty="0">
                <a:solidFill>
                  <a:schemeClr val="dk2"/>
                </a:solidFill>
              </a:rPr>
              <a:t> </a:t>
            </a:r>
            <a:r>
              <a:rPr lang="en" sz="1400" dirty="0">
                <a:solidFill>
                  <a:srgbClr val="2A528F"/>
                </a:solidFill>
                <a:highlight>
                  <a:srgbClr val="FFFFFF"/>
                </a:highlight>
              </a:rPr>
              <a:t>FASTQ format has 4 lines per sequence</a:t>
            </a:r>
            <a:endParaRPr sz="1400" dirty="0">
              <a:solidFill>
                <a:srgbClr val="2A528F"/>
              </a:solidFill>
              <a:highlight>
                <a:srgbClr val="FFFFFF"/>
              </a:highlight>
            </a:endParaRPr>
          </a:p>
          <a:p>
            <a:pPr marL="914377" indent="-423323">
              <a:lnSpc>
                <a:spcPct val="160000"/>
              </a:lnSpc>
              <a:spcBef>
                <a:spcPts val="1333"/>
              </a:spcBef>
              <a:buClr>
                <a:schemeClr val="dk2"/>
              </a:buClr>
              <a:buSzPts val="1400"/>
              <a:buAutoNum type="arabicPeriod"/>
            </a:pPr>
            <a:r>
              <a:rPr lang="en" sz="1400" dirty="0">
                <a:solidFill>
                  <a:schemeClr val="dk2"/>
                </a:solidFill>
                <a:highlight>
                  <a:srgbClr val="FFFFFF"/>
                </a:highlight>
              </a:rPr>
              <a:t>'@' character followed by a sequence identifier</a:t>
            </a:r>
            <a:endParaRPr sz="1400" dirty="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914377" indent="-423323">
              <a:lnSpc>
                <a:spcPct val="160000"/>
              </a:lnSpc>
              <a:buClr>
                <a:schemeClr val="dk2"/>
              </a:buClr>
              <a:buSzPts val="1400"/>
              <a:buAutoNum type="arabicPeriod"/>
            </a:pPr>
            <a:r>
              <a:rPr lang="en" sz="1400" dirty="0">
                <a:solidFill>
                  <a:schemeClr val="dk2"/>
                </a:solidFill>
                <a:highlight>
                  <a:srgbClr val="FFFFFF"/>
                </a:highlight>
              </a:rPr>
              <a:t>Character string of sequence</a:t>
            </a:r>
            <a:endParaRPr sz="1400" dirty="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914377" indent="-423323">
              <a:lnSpc>
                <a:spcPct val="160000"/>
              </a:lnSpc>
              <a:buClr>
                <a:schemeClr val="dk2"/>
              </a:buClr>
              <a:buSzPts val="1400"/>
              <a:buAutoNum type="arabicPeriod"/>
            </a:pPr>
            <a:r>
              <a:rPr lang="en" sz="1400" dirty="0">
                <a:solidFill>
                  <a:schemeClr val="dk2"/>
                </a:solidFill>
                <a:highlight>
                  <a:srgbClr val="FFFFFF"/>
                </a:highlight>
              </a:rPr>
              <a:t>'+' character </a:t>
            </a:r>
            <a:r>
              <a:rPr lang="en" sz="1400" i="1" dirty="0">
                <a:solidFill>
                  <a:schemeClr val="dk2"/>
                </a:solidFill>
                <a:highlight>
                  <a:srgbClr val="FFFFFF"/>
                </a:highlight>
              </a:rPr>
              <a:t>optionally</a:t>
            </a:r>
            <a:r>
              <a:rPr lang="en" sz="1400" dirty="0">
                <a:solidFill>
                  <a:schemeClr val="dk2"/>
                </a:solidFill>
                <a:highlight>
                  <a:srgbClr val="FFFFFF"/>
                </a:highlight>
              </a:rPr>
              <a:t> followed by the same sequence identifier </a:t>
            </a:r>
            <a:endParaRPr sz="1400" dirty="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914377" indent="-423323">
              <a:lnSpc>
                <a:spcPct val="160000"/>
              </a:lnSpc>
              <a:buClr>
                <a:schemeClr val="dk2"/>
              </a:buClr>
              <a:buSzPts val="1400"/>
              <a:buAutoNum type="arabicPeriod"/>
            </a:pPr>
            <a:r>
              <a:rPr lang="en" sz="1400" dirty="0">
                <a:solidFill>
                  <a:schemeClr val="dk2"/>
                </a:solidFill>
                <a:highlight>
                  <a:srgbClr val="FFFFFF"/>
                </a:highlight>
              </a:rPr>
              <a:t>Quality scores in ASCII format </a:t>
            </a:r>
            <a:endParaRPr sz="1400" dirty="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88668"/>
            <a:ext cx="4929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Further reading: </a:t>
            </a:r>
            <a:r>
              <a:rPr lang="zh-CN" altLang="en-US" sz="1400" dirty="0" smtClean="0"/>
              <a:t>https</a:t>
            </a:r>
            <a:r>
              <a:rPr lang="zh-CN" altLang="en-US" sz="1400" dirty="0"/>
              <a:t>://en.wikipedia.org/wiki/FASTQ_format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82" y="4416097"/>
            <a:ext cx="1771897" cy="5620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134" y="3160813"/>
            <a:ext cx="5692178" cy="3054724"/>
          </a:xfrm>
          <a:prstGeom prst="rect">
            <a:avLst/>
          </a:prstGeom>
        </p:spPr>
      </p:pic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5642825" y="377044"/>
            <a:ext cx="6291481" cy="1606251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050" dirty="0">
                <a:latin typeface="Courier New"/>
                <a:ea typeface="Courier New"/>
                <a:cs typeface="Courier New"/>
                <a:sym typeface="Courier New"/>
              </a:rPr>
              <a:t>@SRR446037.238 length=75</a:t>
            </a:r>
            <a:endParaRPr sz="105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333"/>
              </a:spcBef>
              <a:buClr>
                <a:schemeClr val="dk1"/>
              </a:buClr>
              <a:buSzPts val="1100"/>
              <a:buNone/>
            </a:pPr>
            <a:r>
              <a:rPr lang="en" sz="1050" dirty="0">
                <a:latin typeface="Courier New"/>
                <a:ea typeface="Courier New"/>
                <a:cs typeface="Courier New"/>
                <a:sym typeface="Courier New"/>
              </a:rPr>
              <a:t>TCAGCCTTGCGACCATACTCCCCCCGGAACCCAAAAACTTTGATTTCTCATAAGGTGCCAGCGGAGTCCTATAAG</a:t>
            </a:r>
            <a:endParaRPr sz="105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333"/>
              </a:spcBef>
              <a:buClr>
                <a:schemeClr val="dk1"/>
              </a:buClr>
              <a:buSzPts val="1100"/>
              <a:buNone/>
            </a:pPr>
            <a:r>
              <a:rPr lang="en" sz="1050" dirty="0">
                <a:latin typeface="Courier New"/>
                <a:ea typeface="Courier New"/>
                <a:cs typeface="Courier New"/>
                <a:sym typeface="Courier New"/>
              </a:rPr>
              <a:t>+SRR446037.238 length=75</a:t>
            </a:r>
            <a:endParaRPr sz="105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333"/>
              </a:spcBef>
              <a:buClr>
                <a:schemeClr val="dk1"/>
              </a:buClr>
              <a:buSzPts val="1100"/>
              <a:buNone/>
            </a:pPr>
            <a:r>
              <a:rPr lang="en" sz="1050" dirty="0">
                <a:latin typeface="Courier New"/>
                <a:ea typeface="Courier New"/>
                <a:cs typeface="Courier New"/>
                <a:sym typeface="Courier New"/>
              </a:rPr>
              <a:t>IIIIIIIIIIIGIIHIHIIIIIIIIDHDIIIIIFHDGDEFHCCGHHHHHCDDD@?6?@A@?A;??@2@BA@BBB@</a:t>
            </a:r>
            <a:endParaRPr sz="105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333"/>
              </a:spcBef>
              <a:buNone/>
            </a:pPr>
            <a:r>
              <a:rPr lang="en" sz="105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 b="1" dirty="0">
                <a:latin typeface="Courier New"/>
                <a:ea typeface="Courier New"/>
                <a:cs typeface="Courier New"/>
                <a:sym typeface="Courier New"/>
              </a:rPr>
              <a:t>... millions of entries </a:t>
            </a:r>
            <a:r>
              <a:rPr lang="en" sz="1050" b="1" dirty="0" smtClean="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5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6603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title"/>
          </p:nvPr>
        </p:nvSpPr>
        <p:spPr>
          <a:xfrm>
            <a:off x="3140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200"/>
              <a:t>PacBio: Sequencing with Single Polymerase Molecule</a:t>
            </a:r>
            <a:endParaRPr sz="3200"/>
          </a:p>
        </p:txBody>
      </p:sp>
      <p:sp>
        <p:nvSpPr>
          <p:cNvPr id="414" name="Shape 4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pic>
        <p:nvPicPr>
          <p:cNvPr id="415" name="Shape 415" descr="pacbi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806733"/>
            <a:ext cx="10487565" cy="3146267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3693033" y="1166133"/>
            <a:ext cx="55016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 Publication: Eid et al 2009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1356333" y="5285467"/>
            <a:ext cx="92936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Char char="○"/>
            </a:pPr>
            <a:r>
              <a:rPr lang="en">
                <a:solidFill>
                  <a:schemeClr val="dk2"/>
                </a:solidFill>
              </a:rPr>
              <a:t>Read lengths: 0.5-20kbp!!</a:t>
            </a:r>
            <a:endParaRPr>
              <a:solidFill>
                <a:schemeClr val="dk2"/>
              </a:solidFill>
            </a:endParaRPr>
          </a:p>
          <a:p>
            <a:pPr marL="609585" indent="-440256">
              <a:buSzPts val="1600"/>
              <a:buChar char="○"/>
            </a:pPr>
            <a:r>
              <a:rPr lang="en">
                <a:solidFill>
                  <a:schemeClr val="dk2"/>
                </a:solidFill>
              </a:rPr>
              <a:t>Much lower cost</a:t>
            </a:r>
            <a:endParaRPr>
              <a:solidFill>
                <a:schemeClr val="dk2"/>
              </a:solidFill>
            </a:endParaRPr>
          </a:p>
          <a:p>
            <a:pPr marL="609585" indent="-440256">
              <a:buSzPts val="1600"/>
              <a:buChar char="○"/>
            </a:pPr>
            <a:r>
              <a:rPr lang="en">
                <a:solidFill>
                  <a:schemeClr val="dk2"/>
                </a:solidFill>
              </a:rPr>
              <a:t>Disadvantages: high error rate and low number of sequences</a:t>
            </a:r>
            <a:endParaRPr>
              <a:solidFill>
                <a:schemeClr val="dk2"/>
              </a:solidFill>
            </a:endParaRP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195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3140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200"/>
              <a:t>Nanopore Sequencing</a:t>
            </a:r>
            <a:endParaRPr sz="32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424" name="Shape 424"/>
          <p:cNvSpPr txBox="1"/>
          <p:nvPr/>
        </p:nvSpPr>
        <p:spPr>
          <a:xfrm>
            <a:off x="1457933" y="4675867"/>
            <a:ext cx="92936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Char char="○"/>
            </a:pPr>
            <a:r>
              <a:rPr lang="en" sz="2000" dirty="0">
                <a:solidFill>
                  <a:schemeClr val="dk2"/>
                </a:solidFill>
              </a:rPr>
              <a:t>Read lengths: xkbp!!</a:t>
            </a:r>
            <a:endParaRPr sz="2000" dirty="0">
              <a:solidFill>
                <a:schemeClr val="dk2"/>
              </a:solidFill>
            </a:endParaRPr>
          </a:p>
          <a:p>
            <a:pPr marL="609585" indent="-440256">
              <a:buSzPts val="1600"/>
              <a:buChar char="○"/>
            </a:pPr>
            <a:r>
              <a:rPr lang="en" sz="2000" dirty="0">
                <a:solidFill>
                  <a:schemeClr val="dk2"/>
                </a:solidFill>
              </a:rPr>
              <a:t>Much lower cost.</a:t>
            </a:r>
            <a:endParaRPr sz="2000" dirty="0">
              <a:solidFill>
                <a:schemeClr val="dk2"/>
              </a:solidFill>
            </a:endParaRPr>
          </a:p>
          <a:p>
            <a:pPr marL="609585" indent="-440256">
              <a:buSzPts val="1600"/>
              <a:buChar char="○"/>
            </a:pPr>
            <a:r>
              <a:rPr lang="en" sz="2000" dirty="0">
                <a:solidFill>
                  <a:schemeClr val="dk2"/>
                </a:solidFill>
              </a:rPr>
              <a:t>Disadvantages: currently higher error rate and low number of sequences.</a:t>
            </a:r>
            <a:endParaRPr sz="2000" dirty="0">
              <a:solidFill>
                <a:schemeClr val="dk2"/>
              </a:solidFill>
            </a:endParaRPr>
          </a:p>
          <a:p>
            <a:endParaRPr sz="2000" dirty="0"/>
          </a:p>
        </p:txBody>
      </p:sp>
      <p:pic>
        <p:nvPicPr>
          <p:cNvPr id="425" name="Shape 425" descr="nanopor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200" y="1136651"/>
            <a:ext cx="2540000" cy="336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525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>
            <a:spLocks noGrp="1"/>
          </p:cNvSpPr>
          <p:nvPr>
            <p:ph type="title"/>
          </p:nvPr>
        </p:nvSpPr>
        <p:spPr>
          <a:xfrm>
            <a:off x="3140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467"/>
              <a:t>Application: RNA-Seq Gene Expression Profiling</a:t>
            </a:r>
            <a:endParaRPr sz="3467"/>
          </a:p>
        </p:txBody>
      </p:sp>
      <p:sp>
        <p:nvSpPr>
          <p:cNvPr id="475" name="Shape 47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pic>
        <p:nvPicPr>
          <p:cNvPr id="476" name="Shape 476" descr="RNA-Seq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137" y="1168401"/>
            <a:ext cx="7366833" cy="5342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967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RNA sequencing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671" y="1591633"/>
            <a:ext cx="6139295" cy="3723409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Producing valuable </a:t>
            </a:r>
            <a:r>
              <a:rPr lang="en-US" altLang="zh-CN" dirty="0" smtClean="0"/>
              <a:t>transcriptome </a:t>
            </a:r>
            <a:r>
              <a:rPr lang="en-US" altLang="zh-CN" dirty="0"/>
              <a:t>data of </a:t>
            </a:r>
            <a:r>
              <a:rPr lang="en-US" altLang="zh-CN" dirty="0" smtClean="0"/>
              <a:t>instantaneous cellular state.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>
          <a:xfrm>
            <a:off x="669925" y="3919369"/>
            <a:ext cx="4865746" cy="310871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More variable, informative,  and economical than genome and </a:t>
            </a:r>
            <a:r>
              <a:rPr lang="en-US" altLang="zh-CN" dirty="0" err="1" smtClean="0"/>
              <a:t>epigenome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949545" y="5315042"/>
            <a:ext cx="39160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https://mp.weixin.qq.com/s/4N0LrjkS8m4Tj5eSFAzPkA</a:t>
            </a:r>
            <a:endParaRPr lang="zh-CN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1385454" y="5802113"/>
            <a:ext cx="98450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Single cell sequencing</a:t>
            </a:r>
          </a:p>
          <a:p>
            <a:r>
              <a:rPr lang="en-US" altLang="zh-CN" dirty="0" smtClean="0"/>
              <a:t>       Studying </a:t>
            </a:r>
            <a:r>
              <a:rPr lang="en-US" altLang="zh-CN" dirty="0"/>
              <a:t>heterogeneous </a:t>
            </a:r>
            <a:r>
              <a:rPr lang="en-US" altLang="zh-CN" dirty="0" smtClean="0"/>
              <a:t>systems, e.g</a:t>
            </a:r>
            <a:r>
              <a:rPr lang="en-US" altLang="zh-CN" dirty="0"/>
              <a:t>. early development studies, complex </a:t>
            </a:r>
            <a:r>
              <a:rPr lang="en-US" altLang="zh-CN" dirty="0" smtClean="0"/>
              <a:t>tissues (Brain)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95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88" y="1084650"/>
            <a:ext cx="7686675" cy="4695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070" y="1179735"/>
            <a:ext cx="3388880" cy="44652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676" y="303888"/>
            <a:ext cx="7120787" cy="104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上节回顾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960952" y="3065104"/>
            <a:ext cx="8270096" cy="262911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Ubuntu, command [options] arguments</a:t>
            </a:r>
          </a:p>
          <a:p>
            <a:r>
              <a:rPr lang="en-US" altLang="zh-CN" dirty="0" smtClean="0"/>
              <a:t>Anaconda, Package Mirrors, </a:t>
            </a:r>
            <a:r>
              <a:rPr lang="en-US" altLang="zh-CN" dirty="0" err="1" smtClean="0"/>
              <a:t>conda</a:t>
            </a:r>
            <a:r>
              <a:rPr lang="en-US" altLang="zh-CN" dirty="0" smtClean="0"/>
              <a:t> install *****</a:t>
            </a:r>
          </a:p>
          <a:p>
            <a:r>
              <a:rPr lang="en-US" altLang="zh-CN" dirty="0" smtClean="0"/>
              <a:t>R</a:t>
            </a:r>
            <a:r>
              <a:rPr lang="en-US" altLang="zh-CN" dirty="0"/>
              <a:t>, </a:t>
            </a:r>
            <a:r>
              <a:rPr lang="en-US" altLang="zh-CN" dirty="0" err="1" smtClean="0"/>
              <a:t>Rstudio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7322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063003" y="5328371"/>
            <a:ext cx="3260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/>
              <a:t>single cell sequencing (taken from Wikipedia)</a:t>
            </a:r>
            <a:endParaRPr lang="zh-CN" altLang="en-US" sz="1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30" y="276733"/>
            <a:ext cx="7140123" cy="505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5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8" y="647003"/>
            <a:ext cx="10506711" cy="5276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067" y="6049980"/>
            <a:ext cx="4023933" cy="80802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453990"/>
            <a:ext cx="36359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 </a:t>
            </a:r>
            <a:r>
              <a:rPr lang="en-US" altLang="zh-CN" sz="1400" dirty="0" err="1"/>
              <a:t>microwell</a:t>
            </a:r>
            <a:r>
              <a:rPr lang="en-US" altLang="zh-CN" sz="1400" dirty="0"/>
              <a:t>-, microfluidic- and droplet- based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0526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full-length and tag-based </a:t>
            </a:r>
            <a:r>
              <a:rPr lang="en-US" altLang="zh-CN" dirty="0" smtClean="0"/>
              <a:t>quantification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altLang="zh-CN" dirty="0"/>
              <a:t>Smartseq2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altLang="zh-CN" dirty="0"/>
              <a:t>STRT-</a:t>
            </a:r>
            <a:r>
              <a:rPr lang="en-US" altLang="zh-CN" dirty="0" err="1"/>
              <a:t>seq</a:t>
            </a:r>
            <a:r>
              <a:rPr lang="en-US" altLang="zh-CN" dirty="0"/>
              <a:t>, 10X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By Zongcheng Li @LLLab</a:t>
            </a:r>
            <a:endParaRPr lang="zh-CN" altLang="en-US" dirty="0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18" y="1904273"/>
            <a:ext cx="3657607" cy="365760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7519760" y="145018"/>
            <a:ext cx="4000727" cy="6470815"/>
            <a:chOff x="8142992" y="945972"/>
            <a:chExt cx="3056557" cy="494370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2992" y="945972"/>
              <a:ext cx="3056557" cy="307552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7653" y="4045262"/>
              <a:ext cx="2965587" cy="1844415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/>
        </p:nvSpPr>
        <p:spPr>
          <a:xfrm>
            <a:off x="5774908" y="5490102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Smart-seq2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流程示意图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6190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Barcoding and UMIs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By Zongcheng Li @LLLab</a:t>
            </a:r>
            <a:endParaRPr lang="zh-CN" altLang="en-US" dirty="0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01" y="1475034"/>
            <a:ext cx="3842024" cy="42514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68101" y="5726454"/>
            <a:ext cx="256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Islam et. al, 2011, Genome Biology</a:t>
            </a:r>
            <a:endParaRPr lang="zh-CN" altLang="en-US" sz="1200" dirty="0"/>
          </a:p>
        </p:txBody>
      </p:sp>
      <p:sp>
        <p:nvSpPr>
          <p:cNvPr id="8" name="矩形 7"/>
          <p:cNvSpPr/>
          <p:nvPr/>
        </p:nvSpPr>
        <p:spPr>
          <a:xfrm>
            <a:off x="3416978" y="6314522"/>
            <a:ext cx="2252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STRT-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seq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流程示意图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316" y="547271"/>
            <a:ext cx="3435012" cy="566061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340197" y="5860136"/>
            <a:ext cx="2576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Islam et. al, 2013, Nature Methods</a:t>
            </a:r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203" y="2727749"/>
            <a:ext cx="3208642" cy="16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01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4400" y="3634859"/>
            <a:ext cx="766261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1</a:t>
            </a:r>
            <a:r>
              <a:rPr lang="zh-CN" altLang="en-US" sz="1400" dirty="0" smtClean="0"/>
              <a:t>）流式分选，口吸管挑选单个细胞（单细胞模式流式分选）</a:t>
            </a:r>
            <a:endParaRPr lang="en-US" altLang="zh-CN" sz="1400" dirty="0" smtClean="0"/>
          </a:p>
          <a:p>
            <a:r>
              <a:rPr lang="en-US" altLang="zh-CN" sz="1400" dirty="0" smtClean="0"/>
              <a:t>2</a:t>
            </a:r>
            <a:r>
              <a:rPr lang="zh-CN" altLang="en-US" sz="1400" dirty="0" smtClean="0"/>
              <a:t>）随机</a:t>
            </a:r>
            <a:r>
              <a:rPr lang="zh-CN" altLang="en-US" sz="1400" dirty="0"/>
              <a:t>引物</a:t>
            </a:r>
            <a:r>
              <a:rPr lang="zh-CN" altLang="en-US" sz="1400" dirty="0" smtClean="0"/>
              <a:t>（包括 </a:t>
            </a:r>
            <a:r>
              <a:rPr lang="en-US" altLang="zh-CN" sz="1400" dirty="0"/>
              <a:t>8 </a:t>
            </a:r>
            <a:r>
              <a:rPr lang="en-US" altLang="zh-CN" sz="1400" dirty="0" err="1"/>
              <a:t>nt</a:t>
            </a:r>
            <a:r>
              <a:rPr lang="en-US" altLang="zh-CN" sz="1400" dirty="0"/>
              <a:t> barcode </a:t>
            </a:r>
            <a:r>
              <a:rPr lang="zh-CN" altLang="en-US" sz="1400" dirty="0" smtClean="0"/>
              <a:t>序列和 </a:t>
            </a:r>
            <a:r>
              <a:rPr lang="en-US" altLang="zh-CN" sz="1400" dirty="0" smtClean="0"/>
              <a:t>8 </a:t>
            </a:r>
            <a:r>
              <a:rPr lang="en-US" altLang="zh-CN" sz="1400" dirty="0" err="1" smtClean="0"/>
              <a:t>nt</a:t>
            </a:r>
            <a:r>
              <a:rPr lang="en-US" altLang="zh-CN" sz="1400" dirty="0" smtClean="0"/>
              <a:t> UMI</a:t>
            </a:r>
            <a:r>
              <a:rPr lang="zh-CN" altLang="en-US" sz="1400" dirty="0" smtClean="0"/>
              <a:t>序列</a:t>
            </a:r>
            <a:r>
              <a:rPr lang="zh-CN" altLang="en-US" sz="1400" dirty="0"/>
              <a:t>）进行逆转录</a:t>
            </a:r>
            <a:r>
              <a:rPr lang="zh-CN" altLang="en-US" sz="1400" dirty="0" smtClean="0"/>
              <a:t>反应</a:t>
            </a:r>
            <a:r>
              <a:rPr lang="en-US" altLang="zh-CN" sz="1400" dirty="0" smtClean="0"/>
              <a:t>, TSO primer </a:t>
            </a:r>
            <a:r>
              <a:rPr lang="zh-CN" altLang="en-US" sz="1400" dirty="0" smtClean="0"/>
              <a:t>模板交换</a:t>
            </a:r>
            <a:endParaRPr lang="en-US" altLang="zh-CN" sz="1400" dirty="0" smtClean="0"/>
          </a:p>
          <a:p>
            <a:r>
              <a:rPr lang="en-US" altLang="zh-CN" sz="1400" dirty="0" smtClean="0"/>
              <a:t>3</a:t>
            </a:r>
            <a:r>
              <a:rPr lang="zh-CN" altLang="en-US" sz="1400" dirty="0" smtClean="0"/>
              <a:t>）之后</a:t>
            </a:r>
            <a:r>
              <a:rPr lang="en-US" altLang="zh-CN" sz="1400" dirty="0"/>
              <a:t>PCR</a:t>
            </a:r>
            <a:r>
              <a:rPr lang="zh-CN" altLang="en-US" sz="1400" dirty="0"/>
              <a:t>扩增</a:t>
            </a:r>
            <a:r>
              <a:rPr lang="en-US" altLang="zh-CN" sz="1400" dirty="0"/>
              <a:t>17</a:t>
            </a:r>
            <a:r>
              <a:rPr lang="zh-CN" altLang="en-US" sz="1400" dirty="0"/>
              <a:t>个</a:t>
            </a:r>
            <a:r>
              <a:rPr lang="zh-CN" altLang="en-US" sz="1400" dirty="0" smtClean="0"/>
              <a:t>循环（</a:t>
            </a:r>
            <a:r>
              <a:rPr lang="en-US" altLang="zh-CN" sz="1400" dirty="0" smtClean="0"/>
              <a:t>ISPCR </a:t>
            </a:r>
            <a:r>
              <a:rPr lang="zh-CN" altLang="en-US" sz="1400" dirty="0" smtClean="0"/>
              <a:t>和 </a:t>
            </a:r>
            <a:r>
              <a:rPr lang="en-US" altLang="zh-CN" sz="1400" dirty="0" smtClean="0"/>
              <a:t>3’ Anchor primer</a:t>
            </a:r>
            <a:r>
              <a:rPr lang="zh-CN" altLang="en-US" sz="1400" dirty="0" smtClean="0"/>
              <a:t>）</a:t>
            </a:r>
            <a:endParaRPr lang="en-US" altLang="zh-CN" sz="1400" dirty="0" smtClean="0"/>
          </a:p>
          <a:p>
            <a:r>
              <a:rPr lang="en-US" altLang="zh-CN" sz="1400" dirty="0" smtClean="0"/>
              <a:t>4</a:t>
            </a:r>
            <a:r>
              <a:rPr lang="zh-CN" altLang="en-US" sz="1400" dirty="0" smtClean="0"/>
              <a:t>）</a:t>
            </a:r>
            <a:r>
              <a:rPr lang="en-US" altLang="zh-CN" sz="1400" dirty="0" smtClean="0"/>
              <a:t>96</a:t>
            </a:r>
            <a:r>
              <a:rPr lang="zh-CN" altLang="en-US" sz="1400" dirty="0"/>
              <a:t>个细胞的扩增产物合在一起后，用带生物素修饰的引物</a:t>
            </a:r>
            <a:r>
              <a:rPr lang="zh-CN" altLang="en-US" sz="1400" dirty="0" smtClean="0"/>
              <a:t>扩增</a:t>
            </a:r>
            <a:r>
              <a:rPr lang="en-US" altLang="zh-CN" sz="1400" dirty="0" smtClean="0"/>
              <a:t>4</a:t>
            </a:r>
            <a:r>
              <a:rPr lang="zh-CN" altLang="en-US" sz="1400" dirty="0" smtClean="0"/>
              <a:t>个循环</a:t>
            </a:r>
            <a:endParaRPr lang="en-US" altLang="zh-CN" sz="1400" dirty="0" smtClean="0"/>
          </a:p>
          <a:p>
            <a:r>
              <a:rPr lang="en-US" altLang="zh-CN" sz="1400" dirty="0" smtClean="0"/>
              <a:t>5</a:t>
            </a:r>
            <a:r>
              <a:rPr lang="zh-CN" altLang="en-US" sz="1400" dirty="0" smtClean="0"/>
              <a:t>）将</a:t>
            </a:r>
            <a:r>
              <a:rPr lang="zh-CN" altLang="en-US" sz="1400" dirty="0"/>
              <a:t>生物素修饰加到扩增产物的</a:t>
            </a:r>
            <a:r>
              <a:rPr lang="en-US" altLang="zh-CN" sz="1400" dirty="0" smtClean="0"/>
              <a:t>3’ </a:t>
            </a:r>
            <a:r>
              <a:rPr lang="zh-CN" altLang="en-US" sz="1400" dirty="0" smtClean="0"/>
              <a:t>端。</a:t>
            </a:r>
            <a:endParaRPr lang="en-US" altLang="zh-CN" sz="1400" dirty="0" smtClean="0"/>
          </a:p>
          <a:p>
            <a:r>
              <a:rPr lang="en-US" altLang="zh-CN" sz="1400" dirty="0" smtClean="0"/>
              <a:t>6</a:t>
            </a:r>
            <a:r>
              <a:rPr lang="zh-CN" altLang="en-US" sz="1400" dirty="0" smtClean="0"/>
              <a:t>）</a:t>
            </a:r>
            <a:r>
              <a:rPr lang="en-US" altLang="zh-CN" sz="1400" dirty="0" smtClean="0"/>
              <a:t>300 </a:t>
            </a:r>
            <a:r>
              <a:rPr lang="en-US" altLang="zh-CN" sz="1400" dirty="0"/>
              <a:t>ng</a:t>
            </a:r>
            <a:r>
              <a:rPr lang="zh-CN" altLang="en-US" sz="1400" dirty="0"/>
              <a:t>左右的扩增产物进行超声</a:t>
            </a:r>
            <a:r>
              <a:rPr lang="zh-CN" altLang="en-US" sz="1400" dirty="0" smtClean="0"/>
              <a:t>打断</a:t>
            </a:r>
            <a:endParaRPr lang="en-US" altLang="zh-CN" sz="1400" dirty="0" smtClean="0"/>
          </a:p>
          <a:p>
            <a:r>
              <a:rPr lang="en-US" altLang="zh-CN" sz="1400" dirty="0" smtClean="0"/>
              <a:t>7</a:t>
            </a:r>
            <a:r>
              <a:rPr lang="zh-CN" altLang="en-US" sz="1400" dirty="0" smtClean="0"/>
              <a:t>）</a:t>
            </a:r>
            <a:r>
              <a:rPr lang="en-US" altLang="zh-CN" sz="1400" dirty="0" err="1" smtClean="0"/>
              <a:t>Dynabeads</a:t>
            </a:r>
            <a:r>
              <a:rPr lang="en-US" altLang="zh-CN" sz="1400" baseline="30000" dirty="0" smtClean="0"/>
              <a:t>®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MyOne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Streptavidin C1</a:t>
            </a:r>
            <a:r>
              <a:rPr lang="zh-CN" altLang="en-US" sz="1400" dirty="0"/>
              <a:t>磁珠纯化富集出</a:t>
            </a:r>
            <a:r>
              <a:rPr lang="en-US" altLang="zh-CN" sz="1400" dirty="0"/>
              <a:t>cDNA</a:t>
            </a:r>
            <a:r>
              <a:rPr lang="zh-CN" altLang="en-US" sz="1400" dirty="0"/>
              <a:t>的</a:t>
            </a:r>
            <a:r>
              <a:rPr lang="en-US" altLang="zh-CN" sz="1400" dirty="0" smtClean="0"/>
              <a:t>3’ </a:t>
            </a:r>
            <a:r>
              <a:rPr lang="zh-CN" altLang="en-US" sz="1400" dirty="0" smtClean="0"/>
              <a:t>端</a:t>
            </a:r>
            <a:endParaRPr lang="en-US" altLang="zh-CN" sz="1400" dirty="0"/>
          </a:p>
          <a:p>
            <a:r>
              <a:rPr lang="en-US" altLang="zh-CN" sz="1400" dirty="0" smtClean="0"/>
              <a:t>8</a:t>
            </a:r>
            <a:r>
              <a:rPr lang="zh-CN" altLang="en-US" sz="1400" dirty="0" smtClean="0"/>
              <a:t>）用</a:t>
            </a:r>
            <a:r>
              <a:rPr lang="en-US" altLang="zh-CN" sz="1400" dirty="0"/>
              <a:t>Kapa Hyper Prep Kit</a:t>
            </a:r>
            <a:r>
              <a:rPr lang="zh-CN" altLang="en-US" sz="1400" dirty="0"/>
              <a:t>（</a:t>
            </a:r>
            <a:r>
              <a:rPr lang="en-US" altLang="zh-CN" sz="1400" dirty="0"/>
              <a:t>Kapa </a:t>
            </a:r>
            <a:r>
              <a:rPr lang="en-US" altLang="zh-CN" sz="1400" dirty="0" err="1"/>
              <a:t>Biosystems</a:t>
            </a:r>
            <a:r>
              <a:rPr lang="zh-CN" altLang="en-US" sz="1400" dirty="0"/>
              <a:t>）</a:t>
            </a:r>
            <a:r>
              <a:rPr lang="zh-CN" altLang="en-US" sz="1400" dirty="0" smtClean="0"/>
              <a:t>建库</a:t>
            </a:r>
            <a:endParaRPr lang="en-US" altLang="zh-CN" sz="1400" dirty="0"/>
          </a:p>
          <a:p>
            <a:r>
              <a:rPr lang="en-US" altLang="zh-CN" sz="1400" dirty="0" smtClean="0"/>
              <a:t>9</a:t>
            </a:r>
            <a:r>
              <a:rPr lang="zh-CN" altLang="en-US" sz="1400" dirty="0" smtClean="0"/>
              <a:t>）在</a:t>
            </a:r>
            <a:r>
              <a:rPr lang="en-US" altLang="zh-CN" sz="1400" dirty="0"/>
              <a:t>Illumina </a:t>
            </a:r>
            <a:r>
              <a:rPr lang="en-US" altLang="zh-CN" sz="1400" dirty="0" err="1"/>
              <a:t>HiSeq</a:t>
            </a:r>
            <a:r>
              <a:rPr lang="en-US" altLang="zh-CN" sz="1400" dirty="0"/>
              <a:t> 4000</a:t>
            </a:r>
            <a:r>
              <a:rPr lang="zh-CN" altLang="en-US" sz="1400" dirty="0"/>
              <a:t>平台进行</a:t>
            </a:r>
            <a:r>
              <a:rPr lang="zh-CN" altLang="en-US" sz="1400" dirty="0" smtClean="0"/>
              <a:t>测序</a:t>
            </a:r>
            <a:endParaRPr lang="zh-CN" altLang="en-US" sz="1400" dirty="0"/>
          </a:p>
        </p:txBody>
      </p:sp>
      <p:sp>
        <p:nvSpPr>
          <p:cNvPr id="5" name="矩形 4"/>
          <p:cNvSpPr/>
          <p:nvPr/>
        </p:nvSpPr>
        <p:spPr>
          <a:xfrm>
            <a:off x="6399515" y="5666184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Barcode-RT primer96</a:t>
            </a:r>
            <a:r>
              <a:rPr lang="en-US" altLang="zh-CN" sz="1200" dirty="0"/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TCAGACGTGTGCTCTTCCGATCT</a:t>
            </a:r>
            <a:r>
              <a:rPr lang="en-US" altLang="zh-CN" sz="1200" dirty="0">
                <a:solidFill>
                  <a:srgbClr val="00B05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GCCAAGAC</a:t>
            </a:r>
            <a:r>
              <a:rPr lang="en-US" altLang="zh-CN" sz="1200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NNNNNNNN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ttttttttttttttttttttttttt</a:t>
            </a:r>
            <a:r>
              <a:rPr lang="en-US" altLang="zh-CN" sz="1200" dirty="0"/>
              <a:t> </a:t>
            </a:r>
            <a:endParaRPr lang="zh-CN" altLang="en-US" sz="1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28" y="282774"/>
            <a:ext cx="6766876" cy="3241476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011106"/>
              </p:ext>
            </p:extLst>
          </p:nvPr>
        </p:nvGraphicFramePr>
        <p:xfrm>
          <a:off x="6475497" y="6158627"/>
          <a:ext cx="5230728" cy="600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898">
                  <a:extLst>
                    <a:ext uri="{9D8B030D-6E8A-4147-A177-3AD203B41FA5}">
                      <a16:colId xmlns:a16="http://schemas.microsoft.com/office/drawing/2014/main" val="2757479593"/>
                    </a:ext>
                  </a:extLst>
                </a:gridCol>
                <a:gridCol w="3858830">
                  <a:extLst>
                    <a:ext uri="{9D8B030D-6E8A-4147-A177-3AD203B41FA5}">
                      <a16:colId xmlns:a16="http://schemas.microsoft.com/office/drawing/2014/main" val="3696905596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TSO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AAGCAGTGGTATCAACGCAGAGTACATrGrG+G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320898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ISPCR primer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AAGCAGTGGTATCAACGCAGAGT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97964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3' Anchor primer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GTGACTGGAGTTCAGACGTGTGCTCTTCCGATC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1331614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9761840" y="3324225"/>
            <a:ext cx="934735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82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Drop-</a:t>
            </a:r>
            <a:r>
              <a:rPr lang="en-US" altLang="zh-CN" dirty="0" err="1" smtClean="0"/>
              <a:t>seq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By Zongcheng Li @LLLab</a:t>
            </a:r>
            <a:endParaRPr lang="zh-CN" altLang="en-US" dirty="0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736" y="151548"/>
            <a:ext cx="4032460" cy="402757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98433" y="597141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/>
              <a:t>Molecular Barcoding of Cellular Transcriptomes in </a:t>
            </a:r>
            <a:r>
              <a:rPr lang="en-US" altLang="zh-CN" sz="1200" dirty="0" smtClean="0"/>
              <a:t>Droplets</a:t>
            </a:r>
            <a:endParaRPr lang="en-US" altLang="zh-CN" sz="1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43874"/>
          <a:stretch/>
        </p:blipFill>
        <p:spPr>
          <a:xfrm>
            <a:off x="1138011" y="3754126"/>
            <a:ext cx="9681518" cy="211170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806873" y="5971418"/>
            <a:ext cx="190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 smtClean="0"/>
              <a:t>Macosko</a:t>
            </a:r>
            <a:r>
              <a:rPr lang="en-US" altLang="zh-CN" sz="1200" dirty="0" smtClean="0"/>
              <a:t> </a:t>
            </a:r>
            <a:r>
              <a:rPr lang="en-US" altLang="zh-CN" sz="1200" dirty="0"/>
              <a:t>et al., </a:t>
            </a:r>
            <a:r>
              <a:rPr lang="en-US" altLang="zh-CN" sz="1200" dirty="0" smtClean="0"/>
              <a:t>2015 Cell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98716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10X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By Zongcheng Li @LLLab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35250"/>
          <a:stretch/>
        </p:blipFill>
        <p:spPr>
          <a:xfrm>
            <a:off x="769637" y="1237558"/>
            <a:ext cx="8155289" cy="46759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7517" y="4534686"/>
            <a:ext cx="3257452" cy="1808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2361" y="5039119"/>
            <a:ext cx="36480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41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2" y="699736"/>
            <a:ext cx="5731018" cy="54737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762" y="717932"/>
            <a:ext cx="5918238" cy="546023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12772" y="6488668"/>
            <a:ext cx="512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Clean Reads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TSO (head); </a:t>
            </a:r>
            <a:r>
              <a:rPr lang="en-US" altLang="zh-CN" dirty="0" err="1" smtClean="0"/>
              <a:t>PolyA</a:t>
            </a:r>
            <a:r>
              <a:rPr lang="en-US" altLang="zh-CN" dirty="0" smtClean="0"/>
              <a:t>, Adaptor (tail)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15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Next Lesson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By Zongcheng Li @LLLab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498" y="1176527"/>
            <a:ext cx="5415868" cy="164522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816498" y="3145654"/>
            <a:ext cx="7346026" cy="2770909"/>
            <a:chOff x="3130196" y="2908068"/>
            <a:chExt cx="7346026" cy="277090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0196" y="2908068"/>
              <a:ext cx="6451023" cy="2770909"/>
            </a:xfrm>
            <a:prstGeom prst="rect">
              <a:avLst/>
            </a:prstGeom>
          </p:spPr>
        </p:pic>
        <p:sp>
          <p:nvSpPr>
            <p:cNvPr id="8" name="右大括号 7"/>
            <p:cNvSpPr/>
            <p:nvPr/>
          </p:nvSpPr>
          <p:spPr>
            <a:xfrm>
              <a:off x="9642763" y="3715787"/>
              <a:ext cx="149629" cy="1155469"/>
            </a:xfrm>
            <a:prstGeom prst="righ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853936" y="4139632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/>
                <a:t>Gene</a:t>
              </a:r>
              <a:endParaRPr lang="zh-CN" altLang="en-US" sz="1400" dirty="0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610599" y="1446928"/>
            <a:ext cx="1492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TSO at 5’ </a:t>
            </a:r>
          </a:p>
          <a:p>
            <a:r>
              <a:rPr lang="en-US" altLang="zh-CN" dirty="0" err="1" smtClean="0"/>
              <a:t>PolyA</a:t>
            </a:r>
            <a:r>
              <a:rPr lang="en-US" altLang="zh-CN" dirty="0" smtClean="0"/>
              <a:t> at 3’</a:t>
            </a:r>
          </a:p>
          <a:p>
            <a:r>
              <a:rPr lang="en-US" altLang="zh-CN" dirty="0" smtClean="0"/>
              <a:t>Adaptor at 3’</a:t>
            </a:r>
          </a:p>
        </p:txBody>
      </p:sp>
    </p:spTree>
    <p:extLst>
      <p:ext uri="{BB962C8B-B14F-4D97-AF65-F5344CB8AC3E}">
        <p14:creationId xmlns:p14="http://schemas.microsoft.com/office/powerpoint/2010/main" val="145947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Processing Raw </a:t>
            </a:r>
            <a:r>
              <a:rPr lang="en-US" altLang="zh-CN" dirty="0" err="1"/>
              <a:t>scRNA-seq</a:t>
            </a:r>
            <a:r>
              <a:rPr lang="en-US" altLang="zh-CN" dirty="0"/>
              <a:t> 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By Zongcheng Li @LLLab</a:t>
            </a:r>
            <a:endParaRPr lang="zh-CN" altLang="en-US" dirty="0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49" y="1145202"/>
            <a:ext cx="3311825" cy="46841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722" y="1751109"/>
            <a:ext cx="6302498" cy="317177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673605" y="492288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 smtClean="0"/>
              <a:t>The structure of a generic pipeline for the analysis of </a:t>
            </a:r>
            <a:r>
              <a:rPr lang="en-US" altLang="zh-CN" sz="1400" dirty="0" err="1" smtClean="0"/>
              <a:t>scRNA-seq</a:t>
            </a:r>
            <a:r>
              <a:rPr lang="en-US" altLang="zh-CN" sz="1400" dirty="0" smtClean="0"/>
              <a:t> data.</a:t>
            </a:r>
            <a:endParaRPr lang="zh-CN" altLang="en-US" sz="1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195" y="5578277"/>
            <a:ext cx="2963805" cy="12797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9" y="5704555"/>
            <a:ext cx="3466249" cy="115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28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C4A4A"/>
                </a:solidFill>
              </a:rPr>
              <a:t>Biotechnology</a:t>
            </a:r>
            <a:r>
              <a:rPr lang="en-US" altLang="zh-CN" dirty="0"/>
              <a:t> &amp; </a:t>
            </a:r>
            <a:r>
              <a:rPr lang="en-US" altLang="zh-CN" dirty="0" smtClean="0">
                <a:solidFill>
                  <a:srgbClr val="7030A0"/>
                </a:solidFill>
              </a:rPr>
              <a:t>Bioinformatics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Biotechnology is more </a:t>
            </a:r>
            <a:r>
              <a:rPr lang="en-US" altLang="zh-CN" dirty="0">
                <a:solidFill>
                  <a:srgbClr val="CC4A4A"/>
                </a:solidFill>
              </a:rPr>
              <a:t>technical and chemical</a:t>
            </a:r>
            <a:r>
              <a:rPr lang="en-US" altLang="zh-CN" dirty="0"/>
              <a:t>.</a:t>
            </a:r>
            <a:br>
              <a:rPr lang="en-US" altLang="zh-CN" dirty="0"/>
            </a:br>
            <a:r>
              <a:rPr lang="en-US" altLang="zh-CN" dirty="0"/>
              <a:t>  Bioinformatics is more </a:t>
            </a:r>
            <a:r>
              <a:rPr lang="en-US" altLang="zh-CN" dirty="0">
                <a:solidFill>
                  <a:srgbClr val="7030A0"/>
                </a:solidFill>
              </a:rPr>
              <a:t>computational and mathematical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4275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668" y="3118885"/>
            <a:ext cx="7373379" cy="2572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556" y="3392014"/>
            <a:ext cx="3928795" cy="27193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69668" y="2141430"/>
            <a:ext cx="3762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7030A0"/>
                </a:solidFill>
              </a:rPr>
              <a:t>Smartliu</a:t>
            </a:r>
            <a:r>
              <a:rPr lang="en-US" altLang="zh-CN" dirty="0" smtClean="0"/>
              <a:t> for smartseq2.tangversion</a:t>
            </a:r>
          </a:p>
          <a:p>
            <a:r>
              <a:rPr lang="en-US" altLang="zh-CN" dirty="0" err="1" smtClean="0">
                <a:solidFill>
                  <a:srgbClr val="C00000"/>
                </a:solidFill>
              </a:rPr>
              <a:t>Cellranger</a:t>
            </a:r>
            <a:r>
              <a:rPr lang="en-US" altLang="zh-CN" dirty="0" smtClean="0"/>
              <a:t> for 10X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969668" y="3832167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Other analysis tools for further exploration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3395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Basic Steps of Illumina Sequencing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Second generation </a:t>
            </a:r>
            <a:r>
              <a:rPr lang="en-US" altLang="zh-CN" dirty="0" smtClean="0"/>
              <a:t>sequencing technology is common to bulk and single cell RNA-</a:t>
            </a:r>
            <a:r>
              <a:rPr lang="en-US" altLang="zh-CN" dirty="0" err="1" smtClean="0"/>
              <a:t>Seq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3048001" y="5204725"/>
            <a:ext cx="6370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Taken </a:t>
            </a:r>
            <a:r>
              <a:rPr lang="en-US" altLang="zh-CN" sz="1400" dirty="0"/>
              <a:t>from </a:t>
            </a:r>
            <a:r>
              <a:rPr lang="en-US" altLang="zh-CN" sz="1400" dirty="0" smtClean="0"/>
              <a:t>Topic of Sequencing </a:t>
            </a:r>
            <a:r>
              <a:rPr lang="en-US" altLang="zh-CN" sz="1400" dirty="0"/>
              <a:t>Technologies</a:t>
            </a:r>
          </a:p>
          <a:p>
            <a:r>
              <a:rPr lang="zh-CN" altLang="en-US" sz="1400" dirty="0" smtClean="0"/>
              <a:t>http</a:t>
            </a:r>
            <a:r>
              <a:rPr lang="zh-CN" altLang="en-US" sz="1400" dirty="0"/>
              <a:t>://girke.bioinformatics.ucr.edu/GEN242/mydoc_slides_04.html</a:t>
            </a:r>
          </a:p>
        </p:txBody>
      </p:sp>
    </p:spTree>
    <p:extLst>
      <p:ext uri="{BB962C8B-B14F-4D97-AF65-F5344CB8AC3E}">
        <p14:creationId xmlns:p14="http://schemas.microsoft.com/office/powerpoint/2010/main" val="84110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3140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Basic Steps of Illumina Sequencing</a:t>
            </a:r>
            <a:endParaRPr dirty="0"/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248067" y="1260767"/>
            <a:ext cx="11690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2A528F"/>
                </a:solidFill>
              </a:rPr>
              <a:t>Flow Cell Loading</a:t>
            </a:r>
            <a:endParaRPr dirty="0">
              <a:solidFill>
                <a:srgbClr val="2A528F"/>
              </a:solidFill>
            </a:endParaRPr>
          </a:p>
          <a:p>
            <a:pPr marL="1219170" indent="-440256">
              <a:lnSpc>
                <a:spcPct val="100000"/>
              </a:lnSpc>
              <a:spcBef>
                <a:spcPts val="1333"/>
              </a:spcBef>
              <a:buSzPts val="1600"/>
              <a:buAutoNum type="arabicPeriod"/>
            </a:pPr>
            <a:r>
              <a:rPr lang="en" sz="2133" dirty="0"/>
              <a:t>Generate DNA library (genomic- or cDNA-based) with insert length  of ∼200 bp.</a:t>
            </a:r>
            <a:endParaRPr sz="2133" dirty="0"/>
          </a:p>
          <a:p>
            <a:pPr marL="1219170" indent="-440256">
              <a:lnSpc>
                <a:spcPct val="100000"/>
              </a:lnSpc>
              <a:buSzPts val="1600"/>
              <a:buAutoNum type="arabicPeriod"/>
            </a:pPr>
            <a:r>
              <a:rPr lang="en" sz="2133" dirty="0"/>
              <a:t>Load library onto flow cell (nano device for liquid handling).</a:t>
            </a:r>
            <a:endParaRPr sz="2133" dirty="0"/>
          </a:p>
          <a:p>
            <a:pPr marL="1219170" indent="-440256">
              <a:lnSpc>
                <a:spcPct val="100000"/>
              </a:lnSpc>
              <a:buSzPts val="1600"/>
              <a:buAutoNum type="arabicPeriod"/>
            </a:pPr>
            <a:r>
              <a:rPr lang="en" sz="2133" dirty="0"/>
              <a:t>PCR-based bridge amplification of loaded fragments to obtain DNA clusters (serves signal amplification)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1333"/>
              </a:spcBef>
              <a:buNone/>
            </a:pPr>
            <a:r>
              <a:rPr lang="en" dirty="0">
                <a:solidFill>
                  <a:srgbClr val="2A528F"/>
                </a:solidFill>
              </a:rPr>
              <a:t>Sequencing Cycles</a:t>
            </a:r>
            <a:endParaRPr dirty="0">
              <a:solidFill>
                <a:srgbClr val="2A528F"/>
              </a:solidFill>
            </a:endParaRPr>
          </a:p>
          <a:p>
            <a:pPr marL="1219170" indent="-440256">
              <a:lnSpc>
                <a:spcPct val="100000"/>
              </a:lnSpc>
              <a:spcBef>
                <a:spcPts val="1333"/>
              </a:spcBef>
              <a:buSzPts val="1600"/>
              <a:buAutoNum type="arabicPeriod" startAt="4"/>
            </a:pPr>
            <a:r>
              <a:rPr lang="en" sz="2133" dirty="0"/>
              <a:t>Start reversible dye-terminator reaction containing primer and labeled dNTPs among other components.</a:t>
            </a:r>
            <a:endParaRPr sz="2133" dirty="0"/>
          </a:p>
          <a:p>
            <a:pPr marL="1219170" indent="-440256">
              <a:lnSpc>
                <a:spcPct val="100000"/>
              </a:lnSpc>
              <a:buSzPts val="1600"/>
              <a:buAutoNum type="arabicPeriod" startAt="4"/>
            </a:pPr>
            <a:r>
              <a:rPr lang="en" sz="2133" dirty="0"/>
              <a:t>Image scan to detect the identity of first base of each cluster via the characteristic fluorescence signal for each labeled nucleotide.</a:t>
            </a:r>
            <a:endParaRPr sz="2133" dirty="0"/>
          </a:p>
          <a:p>
            <a:pPr marL="1219170" indent="-440256">
              <a:lnSpc>
                <a:spcPct val="100000"/>
              </a:lnSpc>
              <a:buSzPts val="1600"/>
              <a:buAutoNum type="arabicPeriod" startAt="4"/>
            </a:pPr>
            <a:r>
              <a:rPr lang="en" sz="2133" dirty="0"/>
              <a:t>De-protection step removes the blocking group and fluorescence group of the incorporated nucleotide.</a:t>
            </a:r>
            <a:endParaRPr sz="2133" dirty="0"/>
          </a:p>
          <a:p>
            <a:pPr marL="1219170" indent="-440256">
              <a:lnSpc>
                <a:spcPct val="100000"/>
              </a:lnSpc>
              <a:buSzPts val="1600"/>
              <a:buAutoNum type="arabicPeriod" startAt="4"/>
            </a:pPr>
            <a:r>
              <a:rPr lang="en" sz="2133" dirty="0"/>
              <a:t>Repeat steps 4-6 about 50-250 times.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1333"/>
              </a:spcBef>
              <a:buNone/>
            </a:pPr>
            <a:endParaRPr dirty="0">
              <a:solidFill>
                <a:srgbClr val="2A528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333"/>
              </a:spcBef>
              <a:buNone/>
            </a:pPr>
            <a:endParaRPr dirty="0">
              <a:solidFill>
                <a:srgbClr val="2A528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333"/>
              </a:spcBef>
              <a:buNone/>
            </a:pPr>
            <a:endParaRPr dirty="0">
              <a:solidFill>
                <a:srgbClr val="2A528F"/>
              </a:solidFill>
            </a:endParaRPr>
          </a:p>
          <a:p>
            <a:pPr marL="0" indent="0">
              <a:spcBef>
                <a:spcPts val="13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260" name="Shape 260"/>
          <p:cNvSpPr txBox="1"/>
          <p:nvPr/>
        </p:nvSpPr>
        <p:spPr>
          <a:xfrm>
            <a:off x="3415133" y="914333"/>
            <a:ext cx="55016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solidFill>
                  <a:schemeClr val="dk2"/>
                </a:solidFill>
              </a:rPr>
              <a:t>Compare with illustration on next 3 slides!</a:t>
            </a: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79471" y="6280758"/>
            <a:ext cx="47912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Further Reading:  </a:t>
            </a:r>
            <a:r>
              <a:rPr lang="en-US" altLang="zh-CN" sz="1200" dirty="0">
                <a:hlinkClick r:id="rId3"/>
              </a:rPr>
              <a:t>https://www.youtube.com/watch?v=womKfikWlxM</a:t>
            </a:r>
            <a:endParaRPr lang="en-US" altLang="zh-CN" sz="1200" dirty="0"/>
          </a:p>
          <a:p>
            <a:r>
              <a:rPr lang="en-US" altLang="zh-CN" sz="1200" dirty="0"/>
              <a:t>                         </a:t>
            </a:r>
            <a:r>
              <a:rPr lang="en-US" altLang="zh-CN" sz="1200" dirty="0" smtClean="0"/>
              <a:t>    </a:t>
            </a:r>
            <a:r>
              <a:rPr lang="en-US" altLang="zh-CN" sz="1200" dirty="0">
                <a:hlinkClick r:id="rId4"/>
              </a:rPr>
              <a:t>https://</a:t>
            </a:r>
            <a:r>
              <a:rPr lang="en-US" altLang="zh-CN" sz="1200" dirty="0" smtClean="0">
                <a:hlinkClick r:id="rId4"/>
              </a:rPr>
              <a:t>zhuanlan.zhihu.com/p/20702684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78917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140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Flow Cell Loading</a:t>
            </a:r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1605700" y="5542500"/>
            <a:ext cx="4660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Illumina HiSeq 2500 Sequencer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68" name="Shape 268"/>
          <p:cNvSpPr txBox="1"/>
          <p:nvPr/>
        </p:nvSpPr>
        <p:spPr>
          <a:xfrm>
            <a:off x="7803300" y="5542500"/>
            <a:ext cx="16920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Flow Cell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269" name="Shape 269" descr="solexa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100" y="1282700"/>
            <a:ext cx="8813800" cy="490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7849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3140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Sequencing Cycles</a:t>
            </a: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276" name="Shape 276" descr="solexa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551" y="1308100"/>
            <a:ext cx="8369300" cy="44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7516845" y="5626624"/>
            <a:ext cx="2459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78914">
              <a:lnSpc>
                <a:spcPct val="100000"/>
              </a:lnSpc>
              <a:buSzPts val="1600"/>
            </a:pPr>
            <a:r>
              <a:rPr lang="en-US" altLang="zh-CN" dirty="0">
                <a:solidFill>
                  <a:srgbClr val="C00000"/>
                </a:solidFill>
              </a:rPr>
              <a:t>50-250 </a:t>
            </a:r>
            <a:r>
              <a:rPr lang="en-US" altLang="zh-CN" dirty="0" smtClean="0">
                <a:solidFill>
                  <a:srgbClr val="C00000"/>
                </a:solidFill>
              </a:rPr>
              <a:t>cycles.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784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3140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Details of Sequencing Reaction</a:t>
            </a:r>
            <a:endParaRPr dirty="0"/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283" name="Shape 283" descr="illumin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468" y="1047167"/>
            <a:ext cx="4179985" cy="507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2393100" y="6260633"/>
            <a:ext cx="93100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solidFill>
                  <a:schemeClr val="dk2"/>
                </a:solidFill>
              </a:rPr>
              <a:t>Illustration shows the sequencing cycles for a single template molecule!</a:t>
            </a:r>
            <a:endParaRPr sz="2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942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3140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467"/>
              <a:t>Single End, Paired End and Mate Pair Sequencing</a:t>
            </a:r>
            <a:endParaRPr sz="3467"/>
          </a:p>
        </p:txBody>
      </p:sp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291" name="Shape 291"/>
          <p:cNvSpPr txBox="1"/>
          <p:nvPr/>
        </p:nvSpPr>
        <p:spPr>
          <a:xfrm>
            <a:off x="1590800" y="749067"/>
            <a:ext cx="21280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Single End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292" name="Shape 292" descr="singlere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768" y="1289458"/>
            <a:ext cx="3448033" cy="492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 descr="paireden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532" y="1289467"/>
            <a:ext cx="2684635" cy="492576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>
            <a:off x="5553200" y="749067"/>
            <a:ext cx="21280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Paired End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9007600" y="749067"/>
            <a:ext cx="21280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Mate Pair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296" name="Shape 296" descr="matepair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7601" y="1289467"/>
            <a:ext cx="1638761" cy="4925768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2505200" y="6235467"/>
            <a:ext cx="88176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AP1/AP2: flow cell adapators; SP1/SP2: sequencing primers</a:t>
            </a:r>
            <a:endParaRPr sz="24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9301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e0f64ea5-1deb-4da6-9012-23b2cd98c186"/>
</p:tagLst>
</file>

<file path=ppt/theme/theme1.xml><?xml version="1.0" encoding="utf-8"?>
<a:theme xmlns:a="http://schemas.openxmlformats.org/drawingml/2006/main" name="主题5">
  <a:themeElements>
    <a:clrScheme name="自定义 34">
      <a:dk1>
        <a:srgbClr val="000000"/>
      </a:dk1>
      <a:lt1>
        <a:srgbClr val="FFFFFF"/>
      </a:lt1>
      <a:dk2>
        <a:srgbClr val="778495"/>
      </a:dk2>
      <a:lt2>
        <a:srgbClr val="2980B9"/>
      </a:lt2>
      <a:accent1>
        <a:srgbClr val="FF4540"/>
      </a:accent1>
      <a:accent2>
        <a:srgbClr val="778495"/>
      </a:accent2>
      <a:accent3>
        <a:srgbClr val="E9B543"/>
      </a:accent3>
      <a:accent4>
        <a:srgbClr val="3E8DDD"/>
      </a:accent4>
      <a:accent5>
        <a:srgbClr val="4AC0E0"/>
      </a:accent5>
      <a:accent6>
        <a:srgbClr val="6ABF4A"/>
      </a:accent6>
      <a:hlink>
        <a:srgbClr val="E2231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802</TotalTime>
  <Words>856</Words>
  <Application>Microsoft Office PowerPoint</Application>
  <PresentationFormat>宽屏</PresentationFormat>
  <Paragraphs>148</Paragraphs>
  <Slides>30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等线</vt:lpstr>
      <vt:lpstr>宋体</vt:lpstr>
      <vt:lpstr>微软雅黑</vt:lpstr>
      <vt:lpstr>Arial</vt:lpstr>
      <vt:lpstr>Calibri</vt:lpstr>
      <vt:lpstr>Courier New</vt:lpstr>
      <vt:lpstr>Times New Roman</vt:lpstr>
      <vt:lpstr>主题5</vt:lpstr>
      <vt:lpstr> Introduction to single-cell RNA-seq</vt:lpstr>
      <vt:lpstr>上节回顾</vt:lpstr>
      <vt:lpstr>Biotechnology &amp; Bioinformatics</vt:lpstr>
      <vt:lpstr>Basic Steps of Illumina Sequencing</vt:lpstr>
      <vt:lpstr>Basic Steps of Illumina Sequencing</vt:lpstr>
      <vt:lpstr>Flow Cell Loading</vt:lpstr>
      <vt:lpstr>Sequencing Cycles</vt:lpstr>
      <vt:lpstr>Details of Sequencing Reaction</vt:lpstr>
      <vt:lpstr>Single End, Paired End and Mate Pair Sequencing</vt:lpstr>
      <vt:lpstr>Paired End Chemistry: Step I</vt:lpstr>
      <vt:lpstr>Paired End Chemistry: Step II</vt:lpstr>
      <vt:lpstr>Paired End Chemistry: Step III</vt:lpstr>
      <vt:lpstr>Paired End Chemistry: Step IV</vt:lpstr>
      <vt:lpstr>Sequence Format: FASTQ</vt:lpstr>
      <vt:lpstr>PacBio: Sequencing with Single Polymerase Molecule</vt:lpstr>
      <vt:lpstr>Nanopore Sequencing</vt:lpstr>
      <vt:lpstr>Application: RNA-Seq Gene Expression Profiling</vt:lpstr>
      <vt:lpstr>RNA sequencing</vt:lpstr>
      <vt:lpstr>PowerPoint 演示文稿</vt:lpstr>
      <vt:lpstr>PowerPoint 演示文稿</vt:lpstr>
      <vt:lpstr>PowerPoint 演示文稿</vt:lpstr>
      <vt:lpstr>full-length and tag-based quantification</vt:lpstr>
      <vt:lpstr>Barcoding and UMIs</vt:lpstr>
      <vt:lpstr>PowerPoint 演示文稿</vt:lpstr>
      <vt:lpstr>Drop-seq</vt:lpstr>
      <vt:lpstr>10X</vt:lpstr>
      <vt:lpstr>PowerPoint 演示文稿</vt:lpstr>
      <vt:lpstr>Next Lesson</vt:lpstr>
      <vt:lpstr>Processing Raw scRNA-seq Data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Hazard YY_</cp:lastModifiedBy>
  <cp:revision>111</cp:revision>
  <cp:lastPrinted>2017-08-28T16:00:00Z</cp:lastPrinted>
  <dcterms:created xsi:type="dcterms:W3CDTF">2017-08-28T16:00:00Z</dcterms:created>
  <dcterms:modified xsi:type="dcterms:W3CDTF">2018-06-21T08:55:42Z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e0f64ea5-1deb-4da6-9012-23b2cd98c186</vt:lpwstr>
  </property>
</Properties>
</file>